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48" r:id="rId1"/>
  </p:sldMasterIdLst>
  <p:sldIdLst>
    <p:sldId id="256" r:id="rId2"/>
    <p:sldId id="327" r:id="rId3"/>
    <p:sldId id="258" r:id="rId4"/>
    <p:sldId id="321" r:id="rId5"/>
    <p:sldId id="260" r:id="rId6"/>
    <p:sldId id="262" r:id="rId7"/>
    <p:sldId id="315" r:id="rId8"/>
    <p:sldId id="264" r:id="rId9"/>
    <p:sldId id="317" r:id="rId10"/>
    <p:sldId id="266" r:id="rId11"/>
    <p:sldId id="319" r:id="rId12"/>
    <p:sldId id="270" r:id="rId13"/>
    <p:sldId id="323" r:id="rId14"/>
    <p:sldId id="272" r:id="rId15"/>
    <p:sldId id="274" r:id="rId16"/>
    <p:sldId id="276" r:id="rId17"/>
    <p:sldId id="278" r:id="rId18"/>
    <p:sldId id="282" r:id="rId19"/>
    <p:sldId id="284" r:id="rId20"/>
    <p:sldId id="286" r:id="rId21"/>
    <p:sldId id="289" r:id="rId22"/>
    <p:sldId id="291" r:id="rId23"/>
    <p:sldId id="293" r:id="rId24"/>
    <p:sldId id="294" r:id="rId25"/>
    <p:sldId id="325" r:id="rId26"/>
    <p:sldId id="303" r:id="rId27"/>
    <p:sldId id="305" r:id="rId28"/>
    <p:sldId id="307" r:id="rId29"/>
    <p:sldId id="309" r:id="rId30"/>
    <p:sldId id="311" r:id="rId31"/>
    <p:sldId id="313" r:id="rId32"/>
    <p:sldId id="322" r:id="rId33"/>
    <p:sldId id="324" r:id="rId34"/>
    <p:sldId id="326" r:id="rId35"/>
  </p:sldIdLst>
  <p:sldSz cx="6858000" cy="9144000" type="screen4x3"/>
  <p:notesSz cx="6858000" cy="9144000"/>
  <p:embeddedFontLst>
    <p:embeddedFont>
      <p:font typeface="Chicago" panose="020B0604020202020204" charset="0"/>
      <p:bold r:id="rId36"/>
    </p:embeddedFont>
  </p:embeddedFontLst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sz="10000" b="1" kern="1200">
        <a:solidFill>
          <a:srgbClr val="FF0000"/>
        </a:solidFill>
        <a:latin typeface="Chicago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0" b="1" kern="1200">
        <a:solidFill>
          <a:srgbClr val="FF0000"/>
        </a:solidFill>
        <a:latin typeface="Chicago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0" b="1" kern="1200">
        <a:solidFill>
          <a:srgbClr val="FF0000"/>
        </a:solidFill>
        <a:latin typeface="Chicago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0" b="1" kern="1200">
        <a:solidFill>
          <a:srgbClr val="FF0000"/>
        </a:solidFill>
        <a:latin typeface="Chicago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0" b="1" kern="1200">
        <a:solidFill>
          <a:srgbClr val="FF0000"/>
        </a:solidFill>
        <a:latin typeface="Chicago" pitchFamily="34" charset="0"/>
        <a:ea typeface="+mn-ea"/>
        <a:cs typeface="+mn-cs"/>
      </a:defRPr>
    </a:lvl5pPr>
    <a:lvl6pPr marL="2286000" algn="l" defTabSz="914400" rtl="0" eaLnBrk="1" latinLnBrk="0" hangingPunct="1">
      <a:defRPr sz="10000" b="1" kern="1200">
        <a:solidFill>
          <a:srgbClr val="FF0000"/>
        </a:solidFill>
        <a:latin typeface="Chicago" pitchFamily="34" charset="0"/>
        <a:ea typeface="+mn-ea"/>
        <a:cs typeface="+mn-cs"/>
      </a:defRPr>
    </a:lvl6pPr>
    <a:lvl7pPr marL="2743200" algn="l" defTabSz="914400" rtl="0" eaLnBrk="1" latinLnBrk="0" hangingPunct="1">
      <a:defRPr sz="10000" b="1" kern="1200">
        <a:solidFill>
          <a:srgbClr val="FF0000"/>
        </a:solidFill>
        <a:latin typeface="Chicago" pitchFamily="34" charset="0"/>
        <a:ea typeface="+mn-ea"/>
        <a:cs typeface="+mn-cs"/>
      </a:defRPr>
    </a:lvl7pPr>
    <a:lvl8pPr marL="3200400" algn="l" defTabSz="914400" rtl="0" eaLnBrk="1" latinLnBrk="0" hangingPunct="1">
      <a:defRPr sz="10000" b="1" kern="1200">
        <a:solidFill>
          <a:srgbClr val="FF0000"/>
        </a:solidFill>
        <a:latin typeface="Chicago" pitchFamily="34" charset="0"/>
        <a:ea typeface="+mn-ea"/>
        <a:cs typeface="+mn-cs"/>
      </a:defRPr>
    </a:lvl8pPr>
    <a:lvl9pPr marL="3657600" algn="l" defTabSz="914400" rtl="0" eaLnBrk="1" latinLnBrk="0" hangingPunct="1">
      <a:defRPr sz="10000" b="1" kern="1200">
        <a:solidFill>
          <a:srgbClr val="FF0000"/>
        </a:solidFill>
        <a:latin typeface="Chicago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33CC33"/>
    <a:srgbClr val="009900"/>
    <a:srgbClr val="0066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94" autoAdjust="0"/>
    <p:restoredTop sz="94660"/>
  </p:normalViewPr>
  <p:slideViewPr>
    <p:cSldViewPr>
      <p:cViewPr varScale="1">
        <p:scale>
          <a:sx n="87" d="100"/>
          <a:sy n="87" d="100"/>
        </p:scale>
        <p:origin x="3132" y="10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4886325" y="812800"/>
            <a:ext cx="1457325" cy="73152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14350" y="812800"/>
            <a:ext cx="4219575" cy="7315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51435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50520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12800"/>
            <a:ext cx="58293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Щелчок правит 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2641600"/>
            <a:ext cx="58293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Щелчок правит 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pic>
        <p:nvPicPr>
          <p:cNvPr id="1031" name="Picture 7" descr="embl_shk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97650" y="0"/>
            <a:ext cx="260350" cy="247650"/>
          </a:xfrm>
          <a:prstGeom prst="rect">
            <a:avLst/>
          </a:prstGeom>
          <a:noFill/>
        </p:spPr>
      </p:pic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8883650"/>
            <a:ext cx="68580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/>
            <a:r>
              <a:rPr lang="ru-RU" sz="900" b="0">
                <a:solidFill>
                  <a:schemeClr val="bg1"/>
                </a:solidFill>
                <a:latin typeface="Times New Roman" pitchFamily="18" charset="0"/>
              </a:rPr>
              <a:t>Лазарева Лидия Андреевна,</a:t>
            </a:r>
            <a:r>
              <a:rPr lang="en-US" sz="900" b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sz="900" b="0">
                <a:solidFill>
                  <a:schemeClr val="bg1"/>
                </a:solidFill>
                <a:latin typeface="Times New Roman" pitchFamily="18" charset="0"/>
              </a:rPr>
              <a:t> учитель начальных классов, </a:t>
            </a:r>
            <a:r>
              <a:rPr lang="en-US" sz="900" b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sz="900" b="0">
                <a:solidFill>
                  <a:schemeClr val="bg1"/>
                </a:solidFill>
                <a:latin typeface="Times New Roman" pitchFamily="18" charset="0"/>
              </a:rPr>
              <a:t>Рижская основная школа «ПАРДАУГАВА», Рига, Латвия,</a:t>
            </a:r>
            <a:r>
              <a:rPr lang="en-US" sz="900" b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sz="900" b="0">
                <a:solidFill>
                  <a:schemeClr val="bg1"/>
                </a:solidFill>
                <a:latin typeface="Times New Roman" pitchFamily="18" charset="0"/>
              </a:rPr>
              <a:t>200</a:t>
            </a:r>
            <a:r>
              <a:rPr lang="en-US" sz="900" b="0">
                <a:solidFill>
                  <a:schemeClr val="bg1"/>
                </a:solidFill>
                <a:latin typeface="Times New Roman" pitchFamily="18" charset="0"/>
              </a:rPr>
              <a:t>8</a:t>
            </a:r>
            <a:endParaRPr lang="ru-RU" sz="900" b="0">
              <a:solidFill>
                <a:schemeClr val="bg1"/>
              </a:solidFill>
              <a:latin typeface="Times New Roman" pitchFamily="18" charset="0"/>
            </a:endParaRPr>
          </a:p>
          <a:p>
            <a:pPr algn="ctr" eaLnBrk="1" hangingPunct="1"/>
            <a:endParaRPr lang="ru-RU" sz="1000" b="0">
              <a:solidFill>
                <a:schemeClr val="bg1"/>
              </a:solidFill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zo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WordArt 5"/>
          <p:cNvSpPr>
            <a:spLocks noChangeArrowheads="1" noChangeShapeType="1" noTextEdit="1"/>
          </p:cNvSpPr>
          <p:nvPr/>
        </p:nvSpPr>
        <p:spPr bwMode="auto">
          <a:xfrm>
            <a:off x="1196975" y="2195513"/>
            <a:ext cx="4608513" cy="1728787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800000"/>
              </a:avLst>
            </a:prstTxWarp>
          </a:bodyPr>
          <a:lstStyle/>
          <a:p>
            <a:pPr algn="ctr"/>
            <a:r>
              <a:rPr lang="ru-RU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5400000" scaled="1"/>
                </a:gradFill>
                <a:latin typeface="Times New Roman"/>
                <a:cs typeface="Times New Roman"/>
              </a:rPr>
              <a:t>ФРУКТЫ</a:t>
            </a:r>
          </a:p>
        </p:txBody>
      </p:sp>
      <p:pic>
        <p:nvPicPr>
          <p:cNvPr id="2054" name="Picture 6" descr="43e2d31080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0213" y="3635375"/>
            <a:ext cx="3600450" cy="341312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068960" y="7308304"/>
            <a:ext cx="3240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Суржик О. В </a:t>
            </a:r>
            <a:endParaRPr lang="ru-RU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068960" y="7768163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12 з группа </a:t>
            </a:r>
            <a:endParaRPr lang="ru-RU" sz="200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476250" y="7010400"/>
            <a:ext cx="5976938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ru-RU" sz="8000">
                <a:solidFill>
                  <a:srgbClr val="009900"/>
                </a:solidFill>
                <a:latin typeface="Times New Roman" pitchFamily="18" charset="0"/>
              </a:rPr>
              <a:t>АБРИКОС</a:t>
            </a:r>
          </a:p>
        </p:txBody>
      </p:sp>
      <p:pic>
        <p:nvPicPr>
          <p:cNvPr id="12292" name="Picture 4" descr="ab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684213"/>
            <a:ext cx="2693988" cy="3238500"/>
          </a:xfrm>
          <a:prstGeom prst="rect">
            <a:avLst/>
          </a:prstGeom>
          <a:noFill/>
        </p:spPr>
      </p:pic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2276475" y="4067175"/>
            <a:ext cx="3913188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Так бывает каждый год: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Весною ранней он цветёт,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И будто солнышка привет,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Его душистый нежный цвет.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Ароматен он, пригож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И на солнышко похож.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Привлекает пчёл и ос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Мой любимый абрикос.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Text Box 3"/>
          <p:cNvSpPr txBox="1">
            <a:spLocks noChangeArrowheads="1"/>
          </p:cNvSpPr>
          <p:nvPr/>
        </p:nvSpPr>
        <p:spPr bwMode="auto">
          <a:xfrm>
            <a:off x="692150" y="7092950"/>
            <a:ext cx="5546725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8000">
                <a:solidFill>
                  <a:srgbClr val="009900"/>
                </a:solidFill>
                <a:latin typeface="Times New Roman" pitchFamily="18" charset="0"/>
              </a:rPr>
              <a:t>ЧЕРЕШНЯ</a:t>
            </a:r>
          </a:p>
        </p:txBody>
      </p:sp>
      <p:pic>
        <p:nvPicPr>
          <p:cNvPr id="70660" name="Picture 4" descr="5889f6be198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6975" y="2051050"/>
            <a:ext cx="4392613" cy="3403600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1125538" y="7092950"/>
            <a:ext cx="46990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8000">
                <a:solidFill>
                  <a:srgbClr val="009900"/>
                </a:solidFill>
                <a:latin typeface="Times New Roman" pitchFamily="18" charset="0"/>
              </a:rPr>
              <a:t>АНАНАС</a:t>
            </a:r>
          </a:p>
        </p:txBody>
      </p:sp>
      <p:pic>
        <p:nvPicPr>
          <p:cNvPr id="16388" name="Picture 4" descr="05435ecedee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0575" y="900113"/>
            <a:ext cx="3889375" cy="3624262"/>
          </a:xfrm>
          <a:prstGeom prst="rect">
            <a:avLst/>
          </a:prstGeom>
          <a:noFill/>
        </p:spPr>
      </p:pic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836613" y="4859338"/>
            <a:ext cx="3363912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У меня колючий бок, 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На макушке – хохолок. 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Замечательный на вкус, 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Ананасом я зовусь.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549275" y="7164388"/>
            <a:ext cx="5534025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7200">
                <a:solidFill>
                  <a:srgbClr val="009900"/>
                </a:solidFill>
                <a:latin typeface="Times New Roman" pitchFamily="18" charset="0"/>
              </a:rPr>
              <a:t>АПЕЛЬСИН</a:t>
            </a:r>
          </a:p>
        </p:txBody>
      </p:sp>
      <p:pic>
        <p:nvPicPr>
          <p:cNvPr id="74757" name="Picture 5" descr="40e7f45e77c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1438" y="1042988"/>
            <a:ext cx="4248150" cy="3946525"/>
          </a:xfrm>
          <a:prstGeom prst="rect">
            <a:avLst/>
          </a:prstGeom>
          <a:noFill/>
        </p:spPr>
      </p:pic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1484313" y="5292725"/>
            <a:ext cx="382270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Спелый, сочный апельсин -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В фруктах первый витамин.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До чего же он хорош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И на солнышко похож.</a:t>
            </a:r>
            <a:r>
              <a:rPr lang="ru-RU" b="0"/>
              <a:t/>
            </a:r>
            <a:br>
              <a:rPr lang="ru-RU" b="0"/>
            </a:br>
            <a:endParaRPr lang="ru-RU" b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7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549275" y="7164388"/>
            <a:ext cx="5689600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7200">
                <a:solidFill>
                  <a:srgbClr val="009900"/>
                </a:solidFill>
                <a:latin typeface="Times New Roman" pitchFamily="18" charset="0"/>
              </a:rPr>
              <a:t>МАНДАРИН</a:t>
            </a:r>
          </a:p>
        </p:txBody>
      </p:sp>
      <p:pic>
        <p:nvPicPr>
          <p:cNvPr id="18436" name="Picture 4" descr="d0f6b1aa141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8050" y="755650"/>
            <a:ext cx="5040313" cy="3468688"/>
          </a:xfrm>
          <a:prstGeom prst="rect">
            <a:avLst/>
          </a:prstGeom>
          <a:noFill/>
        </p:spPr>
      </p:pic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2133600" y="4716463"/>
            <a:ext cx="38862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Ну а это угадать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Очень даже просто: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Апельсин, ни дать, ни взять,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Только меньше ростом.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1268413" y="7092950"/>
            <a:ext cx="4495800" cy="143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ru-RU" sz="8800">
                <a:solidFill>
                  <a:srgbClr val="009900"/>
                </a:solidFill>
                <a:latin typeface="Times New Roman" pitchFamily="18" charset="0"/>
              </a:rPr>
              <a:t>МАНГО</a:t>
            </a:r>
          </a:p>
        </p:txBody>
      </p:sp>
      <p:pic>
        <p:nvPicPr>
          <p:cNvPr id="20486" name="Picture 6" descr="da40bb8233a918ed4cf6b72721c8f6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2150" y="1763713"/>
            <a:ext cx="5629275" cy="5143500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476250" y="7164388"/>
            <a:ext cx="5981700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ru-RU" sz="7200">
                <a:solidFill>
                  <a:srgbClr val="009900"/>
                </a:solidFill>
                <a:latin typeface="Times New Roman" pitchFamily="18" charset="0"/>
              </a:rPr>
              <a:t>ГРЕЙПФРУТ</a:t>
            </a:r>
          </a:p>
        </p:txBody>
      </p:sp>
      <p:pic>
        <p:nvPicPr>
          <p:cNvPr id="22533" name="Picture 5" descr="1232625279_34320_o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3" y="1258888"/>
            <a:ext cx="4824412" cy="3811587"/>
          </a:xfrm>
          <a:prstGeom prst="rect">
            <a:avLst/>
          </a:prstGeom>
          <a:noFill/>
        </p:spPr>
      </p:pic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1700213" y="5292725"/>
            <a:ext cx="354647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И еще один я знаю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Удивительнейший фрукт,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Апельсин напоминает,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Называется - ...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1341438" y="6948488"/>
            <a:ext cx="4354512" cy="143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8800">
                <a:solidFill>
                  <a:srgbClr val="009900"/>
                </a:solidFill>
                <a:latin typeface="Times New Roman" pitchFamily="18" charset="0"/>
              </a:rPr>
              <a:t>ХУРМА</a:t>
            </a:r>
          </a:p>
        </p:txBody>
      </p:sp>
      <p:pic>
        <p:nvPicPr>
          <p:cNvPr id="24580" name="Picture 4" descr="4895c9c4332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4313" y="3563938"/>
            <a:ext cx="3717925" cy="3292475"/>
          </a:xfrm>
          <a:prstGeom prst="rect">
            <a:avLst/>
          </a:prstGeom>
          <a:noFill/>
        </p:spPr>
      </p:pic>
      <p:pic>
        <p:nvPicPr>
          <p:cNvPr id="24582" name="Picture 6" descr="38567100c0c944e864bfdd2691a4553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16113" y="900113"/>
            <a:ext cx="2857500" cy="2343150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1052513" y="7092950"/>
            <a:ext cx="4806950" cy="143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ru-RU" sz="8800">
                <a:solidFill>
                  <a:srgbClr val="009900"/>
                </a:solidFill>
                <a:latin typeface="Times New Roman" pitchFamily="18" charset="0"/>
              </a:rPr>
              <a:t>ГРАНАТ</a:t>
            </a:r>
          </a:p>
        </p:txBody>
      </p:sp>
      <p:pic>
        <p:nvPicPr>
          <p:cNvPr id="28676" name="Picture 4" descr="f7d4524a7c8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3295420">
            <a:off x="1529557" y="3088481"/>
            <a:ext cx="3690938" cy="4067175"/>
          </a:xfrm>
          <a:prstGeom prst="rect">
            <a:avLst/>
          </a:prstGeom>
          <a:noFill/>
        </p:spPr>
      </p:pic>
      <p:pic>
        <p:nvPicPr>
          <p:cNvPr id="28678" name="Picture 6" descr="grana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60575" y="900113"/>
            <a:ext cx="2981325" cy="2447925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476250" y="6948488"/>
            <a:ext cx="5861050" cy="143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ru-RU" sz="8800">
                <a:solidFill>
                  <a:srgbClr val="009900"/>
                </a:solidFill>
                <a:latin typeface="Times New Roman" pitchFamily="18" charset="0"/>
              </a:rPr>
              <a:t>АВОКАДО</a:t>
            </a:r>
          </a:p>
        </p:txBody>
      </p:sp>
      <p:pic>
        <p:nvPicPr>
          <p:cNvPr id="30725" name="Picture 5" descr="37869252cc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4175" y="4140200"/>
            <a:ext cx="2638425" cy="1933575"/>
          </a:xfrm>
          <a:prstGeom prst="rect">
            <a:avLst/>
          </a:prstGeom>
          <a:noFill/>
        </p:spPr>
      </p:pic>
      <p:pic>
        <p:nvPicPr>
          <p:cNvPr id="30726" name="Picture 6" descr="AV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2513" y="1835150"/>
            <a:ext cx="3024187" cy="2244725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8" name="Picture 10" descr="11-09-4-1bi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0713" y="755650"/>
            <a:ext cx="5616575" cy="459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8859" name="Picture 11" descr="c5af5e42106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5263" y="1908175"/>
            <a:ext cx="280987" cy="325438"/>
          </a:xfrm>
          <a:prstGeom prst="rect">
            <a:avLst/>
          </a:prstGeom>
          <a:noFill/>
        </p:spPr>
      </p:pic>
      <p:pic>
        <p:nvPicPr>
          <p:cNvPr id="78860" name="Picture 12" descr="c5af5e42106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8950" y="1619250"/>
            <a:ext cx="280988" cy="325438"/>
          </a:xfrm>
          <a:prstGeom prst="rect">
            <a:avLst/>
          </a:prstGeom>
          <a:noFill/>
        </p:spPr>
      </p:pic>
      <p:pic>
        <p:nvPicPr>
          <p:cNvPr id="78861" name="Picture 13" descr="c5af5e42106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76688" y="1042988"/>
            <a:ext cx="217487" cy="252412"/>
          </a:xfrm>
          <a:prstGeom prst="rect">
            <a:avLst/>
          </a:prstGeom>
          <a:noFill/>
        </p:spPr>
      </p:pic>
      <p:pic>
        <p:nvPicPr>
          <p:cNvPr id="78862" name="Picture 14" descr="c5af5e42106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6563" y="2051050"/>
            <a:ext cx="280987" cy="325438"/>
          </a:xfrm>
          <a:prstGeom prst="rect">
            <a:avLst/>
          </a:prstGeom>
          <a:noFill/>
        </p:spPr>
      </p:pic>
      <p:pic>
        <p:nvPicPr>
          <p:cNvPr id="78863" name="Picture 15" descr="22a6a2bdd25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68413" y="1547813"/>
            <a:ext cx="230187" cy="265112"/>
          </a:xfrm>
          <a:prstGeom prst="rect">
            <a:avLst/>
          </a:prstGeom>
          <a:noFill/>
        </p:spPr>
      </p:pic>
      <p:pic>
        <p:nvPicPr>
          <p:cNvPr id="78864" name="Picture 16" descr="22a6a2bdd25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84538" y="2555875"/>
            <a:ext cx="230187" cy="265113"/>
          </a:xfrm>
          <a:prstGeom prst="rect">
            <a:avLst/>
          </a:prstGeom>
          <a:noFill/>
        </p:spPr>
      </p:pic>
      <p:pic>
        <p:nvPicPr>
          <p:cNvPr id="78865" name="Picture 17" descr="22a6a2bdd25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81300" y="1187450"/>
            <a:ext cx="230188" cy="265113"/>
          </a:xfrm>
          <a:prstGeom prst="rect">
            <a:avLst/>
          </a:prstGeom>
          <a:noFill/>
        </p:spPr>
      </p:pic>
      <p:pic>
        <p:nvPicPr>
          <p:cNvPr id="78866" name="Picture 18" descr="22a6a2bdd25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89138" y="2987675"/>
            <a:ext cx="230187" cy="265113"/>
          </a:xfrm>
          <a:prstGeom prst="rect">
            <a:avLst/>
          </a:prstGeom>
          <a:noFill/>
        </p:spPr>
      </p:pic>
      <p:pic>
        <p:nvPicPr>
          <p:cNvPr id="78867" name="Picture 19" descr="22a6a2bdd25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60575" y="1763713"/>
            <a:ext cx="230188" cy="265112"/>
          </a:xfrm>
          <a:prstGeom prst="rect">
            <a:avLst/>
          </a:prstGeom>
          <a:noFill/>
        </p:spPr>
      </p:pic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1484313" y="5435600"/>
            <a:ext cx="4014787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Как хорош он, летний сад,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Фруктами всегда богат.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Вишен стройных целый ряд -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Рубином ягоды горят.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Рядом здесь растёт и слива,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Плодами сочными красива.</a:t>
            </a:r>
            <a:r>
              <a:rPr lang="ru-RU" b="0">
                <a:solidFill>
                  <a:srgbClr val="009900"/>
                </a:solidFill>
              </a:rPr>
              <a:t/>
            </a:r>
            <a:br>
              <a:rPr lang="ru-RU" b="0">
                <a:solidFill>
                  <a:srgbClr val="009900"/>
                </a:solidFill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Груш и яблок аромат,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Съесть одно бы каждый рад.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1628775" y="6948488"/>
            <a:ext cx="3822700" cy="143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8800">
                <a:solidFill>
                  <a:srgbClr val="009900"/>
                </a:solidFill>
                <a:latin typeface="Times New Roman" pitchFamily="18" charset="0"/>
              </a:rPr>
              <a:t>АРБУЗ</a:t>
            </a:r>
          </a:p>
        </p:txBody>
      </p:sp>
      <p:pic>
        <p:nvPicPr>
          <p:cNvPr id="32772" name="Picture 4" descr="0a1477208f5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4675" y="827088"/>
            <a:ext cx="3281363" cy="3673475"/>
          </a:xfrm>
          <a:prstGeom prst="rect">
            <a:avLst/>
          </a:prstGeom>
          <a:noFill/>
        </p:spPr>
      </p:pic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476250" y="4787900"/>
            <a:ext cx="400367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Круглый я и гладкий, 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Большой, тяжелый, сладкий. 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Мякоть моя красная – 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Снадобье прекрасное.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1052513" y="7010400"/>
            <a:ext cx="4681537" cy="143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ru-RU" sz="8800">
                <a:solidFill>
                  <a:srgbClr val="009900"/>
                </a:solidFill>
                <a:latin typeface="Times New Roman" pitchFamily="18" charset="0"/>
              </a:rPr>
              <a:t>ДЫНЯ</a:t>
            </a:r>
          </a:p>
        </p:txBody>
      </p:sp>
      <p:pic>
        <p:nvPicPr>
          <p:cNvPr id="35844" name="Picture 4" descr="ea7a738c462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6475" y="1258888"/>
            <a:ext cx="3519488" cy="2986087"/>
          </a:xfrm>
          <a:prstGeom prst="rect">
            <a:avLst/>
          </a:prstGeom>
          <a:noFill/>
        </p:spPr>
      </p:pic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1052513" y="4643438"/>
            <a:ext cx="33496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А я дыня – желтый бок. 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Кто тут, дети, занемог? 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Вкусная, медовая, 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Прогоню хворобу я.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1341438" y="6948488"/>
            <a:ext cx="4581525" cy="143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8800">
                <a:solidFill>
                  <a:srgbClr val="009900"/>
                </a:solidFill>
                <a:latin typeface="Times New Roman" pitchFamily="18" charset="0"/>
              </a:rPr>
              <a:t>ИНЖИР</a:t>
            </a:r>
          </a:p>
        </p:txBody>
      </p:sp>
      <p:pic>
        <p:nvPicPr>
          <p:cNvPr id="37893" name="Picture 5" descr="9NZH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F7F5F"/>
              </a:clrFrom>
              <a:clrTo>
                <a:srgbClr val="BF7F5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65400" y="3635375"/>
            <a:ext cx="2555875" cy="3097213"/>
          </a:xfrm>
          <a:prstGeom prst="rect">
            <a:avLst/>
          </a:prstGeom>
          <a:noFill/>
        </p:spPr>
      </p:pic>
      <p:pic>
        <p:nvPicPr>
          <p:cNvPr id="37895" name="Picture 7" descr="fig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8050" y="900113"/>
            <a:ext cx="3681413" cy="2797175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692150" y="6934200"/>
            <a:ext cx="5545138" cy="143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ru-RU" sz="8800">
                <a:solidFill>
                  <a:srgbClr val="009900"/>
                </a:solidFill>
                <a:latin typeface="Times New Roman" pitchFamily="18" charset="0"/>
              </a:rPr>
              <a:t>ЛИМОН</a:t>
            </a:r>
          </a:p>
        </p:txBody>
      </p:sp>
      <p:pic>
        <p:nvPicPr>
          <p:cNvPr id="39940" name="Picture 4" descr="ff141946a88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7338" y="1331913"/>
            <a:ext cx="3735387" cy="2986087"/>
          </a:xfrm>
          <a:prstGeom prst="rect">
            <a:avLst/>
          </a:prstGeom>
          <a:noFill/>
        </p:spPr>
      </p:pic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412875" y="4500563"/>
            <a:ext cx="424497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 Я - с желтой кожицей лимон - 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Витаминов полон дом. 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В чай добавь меня скорее – 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Станешь выглядеть бодрей.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908050" y="7092950"/>
            <a:ext cx="4968875" cy="143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8800">
                <a:solidFill>
                  <a:srgbClr val="009900"/>
                </a:solidFill>
                <a:latin typeface="Times New Roman" pitchFamily="18" charset="0"/>
              </a:rPr>
              <a:t>ПЕРСИК</a:t>
            </a:r>
          </a:p>
        </p:txBody>
      </p:sp>
      <p:pic>
        <p:nvPicPr>
          <p:cNvPr id="40965" name="Picture 5" descr="p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3238" y="1476375"/>
            <a:ext cx="3165475" cy="3249613"/>
          </a:xfrm>
          <a:prstGeom prst="rect">
            <a:avLst/>
          </a:prstGeom>
          <a:noFill/>
        </p:spPr>
      </p:pic>
      <p:sp>
        <p:nvSpPr>
          <p:cNvPr id="40968" name="Rectangle 8"/>
          <p:cNvSpPr>
            <a:spLocks noChangeArrowheads="1"/>
          </p:cNvSpPr>
          <p:nvPr/>
        </p:nvSpPr>
        <p:spPr bwMode="auto">
          <a:xfrm>
            <a:off x="1196975" y="5364163"/>
            <a:ext cx="455453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Я – персик - сочный, ароматный, 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Южным солнышком согрет. 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Сладок вкус мой и приятный,</a:t>
            </a:r>
          </a:p>
          <a:p>
            <a:pPr algn="ctr"/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В яркий бархат я одет.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765175" y="7235825"/>
            <a:ext cx="5419725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7200">
                <a:solidFill>
                  <a:srgbClr val="009900"/>
                </a:solidFill>
                <a:latin typeface="Times New Roman" pitchFamily="18" charset="0"/>
              </a:rPr>
              <a:t>НЕКТАРИН</a:t>
            </a:r>
          </a:p>
        </p:txBody>
      </p:sp>
      <p:pic>
        <p:nvPicPr>
          <p:cNvPr id="76805" name="Picture 5" descr="nek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5538" y="3419475"/>
            <a:ext cx="3086100" cy="3168650"/>
          </a:xfrm>
          <a:prstGeom prst="rect">
            <a:avLst/>
          </a:prstGeom>
          <a:noFill/>
        </p:spPr>
      </p:pic>
      <p:pic>
        <p:nvPicPr>
          <p:cNvPr id="76807" name="Picture 7" descr="Nectarine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9FBF8"/>
              </a:clrFrom>
              <a:clrTo>
                <a:srgbClr val="F9FBF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5038" y="611188"/>
            <a:ext cx="3857625" cy="3857625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476250" y="7092950"/>
            <a:ext cx="5932488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8000">
                <a:solidFill>
                  <a:srgbClr val="009900"/>
                </a:solidFill>
                <a:latin typeface="Times New Roman" pitchFamily="18" charset="0"/>
              </a:rPr>
              <a:t>ВИНОГРАД</a:t>
            </a:r>
          </a:p>
        </p:txBody>
      </p:sp>
      <p:pic>
        <p:nvPicPr>
          <p:cNvPr id="50180" name="Picture 4" descr="8588a5a31e4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33825" y="2411413"/>
            <a:ext cx="2417763" cy="3024187"/>
          </a:xfrm>
          <a:prstGeom prst="rect">
            <a:avLst/>
          </a:prstGeom>
          <a:noFill/>
        </p:spPr>
      </p:pic>
      <p:pic>
        <p:nvPicPr>
          <p:cNvPr id="50181" name="Picture 5" descr="198517884b4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2513" y="827088"/>
            <a:ext cx="2184400" cy="2808287"/>
          </a:xfrm>
          <a:prstGeom prst="rect">
            <a:avLst/>
          </a:prstGeom>
          <a:noFill/>
        </p:spPr>
      </p:pic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1268413" y="4859338"/>
            <a:ext cx="299402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Виноград, виноград,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Много ягодок подряд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Выросло на ветке -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Объеденье, детки!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b="0"/>
              <a:t/>
            </a:r>
            <a:br>
              <a:rPr lang="ru-RU" b="0"/>
            </a:br>
            <a:endParaRPr lang="ru-RU" b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1844675" y="6948488"/>
            <a:ext cx="3479800" cy="143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8800">
                <a:solidFill>
                  <a:srgbClr val="009900"/>
                </a:solidFill>
                <a:latin typeface="Times New Roman" pitchFamily="18" charset="0"/>
              </a:rPr>
              <a:t>КИВИ</a:t>
            </a:r>
          </a:p>
        </p:txBody>
      </p:sp>
      <p:pic>
        <p:nvPicPr>
          <p:cNvPr id="52232" name="Picture 8" descr="Kiwi_frui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1075" y="611188"/>
            <a:ext cx="4800600" cy="3714750"/>
          </a:xfrm>
          <a:prstGeom prst="rect">
            <a:avLst/>
          </a:prstGeom>
          <a:noFill/>
        </p:spPr>
      </p:pic>
      <p:sp>
        <p:nvSpPr>
          <p:cNvPr id="52233" name="Rectangle 9"/>
          <p:cNvSpPr>
            <a:spLocks noChangeArrowheads="1"/>
          </p:cNvSpPr>
          <p:nvPr/>
        </p:nvSpPr>
        <p:spPr bwMode="auto">
          <a:xfrm>
            <a:off x="1700213" y="4284663"/>
            <a:ext cx="3767137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Отгадать не очень просто -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Вот такой я фруктик знаю -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Речь идет не о кокосе,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Не о груше, не о сливе, -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Птица есть еще такая,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Называют так же - ...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WordArt 3"/>
          <p:cNvSpPr>
            <a:spLocks noChangeArrowheads="1" noChangeShapeType="1" noTextEdit="1"/>
          </p:cNvSpPr>
          <p:nvPr/>
        </p:nvSpPr>
        <p:spPr bwMode="auto">
          <a:xfrm>
            <a:off x="1125538" y="2051050"/>
            <a:ext cx="4751387" cy="17018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800000"/>
              </a:avLst>
            </a:prstTxWarp>
          </a:bodyPr>
          <a:lstStyle/>
          <a:p>
            <a:pPr algn="ctr"/>
            <a:r>
              <a:rPr lang="ru-RU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33CC33"/>
                </a:solidFill>
                <a:latin typeface="Times New Roman"/>
                <a:cs typeface="Times New Roman"/>
              </a:rPr>
              <a:t>ОРЕХИ</a:t>
            </a:r>
          </a:p>
        </p:txBody>
      </p:sp>
      <p:pic>
        <p:nvPicPr>
          <p:cNvPr id="55300" name="Picture 4" descr="d2206534689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3238" y="3419475"/>
            <a:ext cx="3432175" cy="2424113"/>
          </a:xfrm>
          <a:prstGeom prst="rect">
            <a:avLst/>
          </a:prstGeom>
          <a:noFill/>
        </p:spPr>
      </p:pic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1412875" y="6067425"/>
            <a:ext cx="421005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Прижались тесно к брату брат,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В зеленых гнездышках сидят,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Гнездышки искусные,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А братишки вкусные.</a:t>
            </a:r>
            <a:r>
              <a:rPr lang="ru-RU" b="0"/>
              <a:t/>
            </a:r>
            <a:br>
              <a:rPr lang="ru-RU" b="0"/>
            </a:br>
            <a:endParaRPr lang="ru-RU" b="0"/>
          </a:p>
        </p:txBody>
      </p:sp>
    </p:spTree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476250" y="6156325"/>
            <a:ext cx="595947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ru-RU" sz="7200">
                <a:solidFill>
                  <a:srgbClr val="009900"/>
                </a:solidFill>
                <a:latin typeface="Times New Roman" pitchFamily="18" charset="0"/>
              </a:rPr>
              <a:t>ГРЕЦКИЙ</a:t>
            </a:r>
          </a:p>
          <a:p>
            <a:pPr algn="ctr"/>
            <a:r>
              <a:rPr lang="ru-RU" sz="7200">
                <a:solidFill>
                  <a:srgbClr val="009900"/>
                </a:solidFill>
                <a:latin typeface="Times New Roman" pitchFamily="18" charset="0"/>
              </a:rPr>
              <a:t>ОРЕХ</a:t>
            </a:r>
          </a:p>
        </p:txBody>
      </p:sp>
      <p:pic>
        <p:nvPicPr>
          <p:cNvPr id="57348" name="Picture 4" descr="28356954063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8413" y="1403350"/>
            <a:ext cx="4581525" cy="1922463"/>
          </a:xfrm>
          <a:prstGeom prst="rect">
            <a:avLst/>
          </a:prstGeom>
          <a:noFill/>
        </p:spPr>
      </p:pic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1628775" y="4427538"/>
            <a:ext cx="37734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Очень крепкий этот малый,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Зубу непослушный,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Расколи его сначала,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А потом и кушай.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1196975" y="6948488"/>
            <a:ext cx="4432300" cy="143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ru-RU" sz="8800">
                <a:solidFill>
                  <a:srgbClr val="009900"/>
                </a:solidFill>
                <a:latin typeface="Times New Roman" pitchFamily="18" charset="0"/>
              </a:rPr>
              <a:t>ГРУША</a:t>
            </a:r>
          </a:p>
        </p:txBody>
      </p:sp>
      <p:pic>
        <p:nvPicPr>
          <p:cNvPr id="4100" name="Picture 4" descr="be3f71e9bb6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250" y="755650"/>
            <a:ext cx="2986088" cy="3290888"/>
          </a:xfrm>
          <a:prstGeom prst="rect">
            <a:avLst/>
          </a:prstGeom>
          <a:noFill/>
        </p:spPr>
      </p:pic>
      <p:pic>
        <p:nvPicPr>
          <p:cNvPr id="4101" name="Picture 5" descr="2242740896c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8" y="2771775"/>
            <a:ext cx="2613025" cy="1663700"/>
          </a:xfrm>
          <a:prstGeom prst="rect">
            <a:avLst/>
          </a:prstGeom>
          <a:noFill/>
        </p:spPr>
      </p:pic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765175" y="4932363"/>
            <a:ext cx="35020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Называют меня грушей. 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Я скажу, а ты послушай: 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Полюбите меня, дети! 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Я полезней всех на свете.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609600" y="7342188"/>
            <a:ext cx="5940425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7200">
                <a:solidFill>
                  <a:srgbClr val="009900"/>
                </a:solidFill>
                <a:latin typeface="Times New Roman" pitchFamily="18" charset="0"/>
              </a:rPr>
              <a:t>ФИСТАШКА</a:t>
            </a:r>
          </a:p>
        </p:txBody>
      </p:sp>
      <p:pic>
        <p:nvPicPr>
          <p:cNvPr id="59396" name="Picture 4" descr="f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0213" y="2339975"/>
            <a:ext cx="3198812" cy="4176713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476250" y="7019925"/>
            <a:ext cx="6124575" cy="143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8800">
                <a:solidFill>
                  <a:srgbClr val="009900"/>
                </a:solidFill>
                <a:latin typeface="Times New Roman" pitchFamily="18" charset="0"/>
              </a:rPr>
              <a:t>МИНДАЛЬ</a:t>
            </a:r>
          </a:p>
        </p:txBody>
      </p:sp>
      <p:pic>
        <p:nvPicPr>
          <p:cNvPr id="61444" name="Picture 4" descr="minda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8050" y="2555875"/>
            <a:ext cx="5040313" cy="3143250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765175" y="7092950"/>
            <a:ext cx="5233988" cy="143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8800">
                <a:solidFill>
                  <a:srgbClr val="009900"/>
                </a:solidFill>
                <a:latin typeface="Times New Roman" pitchFamily="18" charset="0"/>
              </a:rPr>
              <a:t>ФУНДУК</a:t>
            </a:r>
          </a:p>
        </p:txBody>
      </p:sp>
      <p:pic>
        <p:nvPicPr>
          <p:cNvPr id="73733" name="Picture 5" descr="57358ce5a67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6975" y="2195513"/>
            <a:ext cx="4608513" cy="4181475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1052513" y="7092950"/>
            <a:ext cx="4962525" cy="143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8800">
                <a:solidFill>
                  <a:srgbClr val="009900"/>
                </a:solidFill>
                <a:latin typeface="Times New Roman" pitchFamily="18" charset="0"/>
              </a:rPr>
              <a:t>АРАХИС</a:t>
            </a:r>
          </a:p>
        </p:txBody>
      </p:sp>
      <p:pic>
        <p:nvPicPr>
          <p:cNvPr id="75781" name="Picture 5" descr="ara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4313" y="2555875"/>
            <a:ext cx="4033837" cy="3617913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1268413" y="1116013"/>
            <a:ext cx="4530725" cy="570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ru-RU" sz="2800" b="0">
                <a:solidFill>
                  <a:srgbClr val="009900"/>
                </a:solidFill>
                <a:latin typeface="Times New Roman" pitchFamily="18" charset="0"/>
              </a:rPr>
              <a:t>Из растительных продуктов,</a:t>
            </a:r>
            <a:br>
              <a:rPr lang="ru-RU" sz="28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800" b="0">
                <a:solidFill>
                  <a:srgbClr val="009900"/>
                </a:solidFill>
                <a:latin typeface="Times New Roman" pitchFamily="18" charset="0"/>
              </a:rPr>
              <a:t>Из известных ягод, фруктов,</a:t>
            </a:r>
            <a:br>
              <a:rPr lang="ru-RU" sz="28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800" b="0">
                <a:solidFill>
                  <a:srgbClr val="009900"/>
                </a:solidFill>
                <a:latin typeface="Times New Roman" pitchFamily="18" charset="0"/>
              </a:rPr>
              <a:t>Из всего, что сладко, сочно,</a:t>
            </a:r>
            <a:br>
              <a:rPr lang="ru-RU" sz="28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800" b="0">
                <a:solidFill>
                  <a:srgbClr val="009900"/>
                </a:solidFill>
                <a:latin typeface="Times New Roman" pitchFamily="18" charset="0"/>
              </a:rPr>
              <a:t>Что съедобно и не очень,</a:t>
            </a:r>
            <a:br>
              <a:rPr lang="ru-RU" sz="28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800" b="0">
                <a:solidFill>
                  <a:srgbClr val="009900"/>
                </a:solidFill>
                <a:latin typeface="Times New Roman" pitchFamily="18" charset="0"/>
              </a:rPr>
              <a:t>Детям всем на объеденье,</a:t>
            </a:r>
            <a:br>
              <a:rPr lang="ru-RU" sz="28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800" b="0">
                <a:solidFill>
                  <a:srgbClr val="009900"/>
                </a:solidFill>
                <a:latin typeface="Times New Roman" pitchFamily="18" charset="0"/>
              </a:rPr>
              <a:t>Можем мы сварить ...</a:t>
            </a:r>
            <a:br>
              <a:rPr lang="ru-RU" sz="28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b="0"/>
              <a:t/>
            </a:r>
            <a:br>
              <a:rPr lang="ru-RU" b="0"/>
            </a:br>
            <a:endParaRPr lang="ru-RU" b="0"/>
          </a:p>
        </p:txBody>
      </p:sp>
      <p:pic>
        <p:nvPicPr>
          <p:cNvPr id="77830" name="Picture 6" descr="u94_xing2_170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6113" y="4211638"/>
            <a:ext cx="3065462" cy="2846387"/>
          </a:xfrm>
          <a:prstGeom prst="rect">
            <a:avLst/>
          </a:prstGeom>
          <a:noFill/>
        </p:spPr>
      </p:pic>
      <p:sp>
        <p:nvSpPr>
          <p:cNvPr id="77831" name="Text Box 7"/>
          <p:cNvSpPr txBox="1">
            <a:spLocks noChangeArrowheads="1"/>
          </p:cNvSpPr>
          <p:nvPr/>
        </p:nvSpPr>
        <p:spPr bwMode="auto">
          <a:xfrm>
            <a:off x="1196975" y="7308850"/>
            <a:ext cx="4852988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7200">
                <a:solidFill>
                  <a:srgbClr val="009900"/>
                </a:solidFill>
                <a:latin typeface="Times New Roman" pitchFamily="18" charset="0"/>
              </a:rPr>
              <a:t>ВАРЕНЬЕ</a:t>
            </a:r>
            <a:r>
              <a:rPr lang="en-US" sz="7200">
                <a:solidFill>
                  <a:srgbClr val="009900"/>
                </a:solidFill>
                <a:latin typeface="Times New Roman" pitchFamily="18" charset="0"/>
              </a:rPr>
              <a:t>!</a:t>
            </a:r>
            <a:endParaRPr lang="ru-RU" sz="7200">
              <a:solidFill>
                <a:srgbClr val="0099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8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620713" y="6934200"/>
            <a:ext cx="5616575" cy="143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ru-RU" sz="8800">
                <a:solidFill>
                  <a:srgbClr val="009900"/>
                </a:solidFill>
                <a:latin typeface="Times New Roman" pitchFamily="18" charset="0"/>
              </a:rPr>
              <a:t>ЯБЛОКО</a:t>
            </a:r>
          </a:p>
        </p:txBody>
      </p:sp>
      <p:pic>
        <p:nvPicPr>
          <p:cNvPr id="72708" name="Picture 4" descr="22a6a2bdd25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9725" y="1835150"/>
            <a:ext cx="2073275" cy="2376488"/>
          </a:xfrm>
          <a:prstGeom prst="rect">
            <a:avLst/>
          </a:prstGeom>
          <a:noFill/>
        </p:spPr>
      </p:pic>
      <p:pic>
        <p:nvPicPr>
          <p:cNvPr id="72709" name="Picture 5" descr="c5af5e42106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6613" y="827088"/>
            <a:ext cx="2114550" cy="2447925"/>
          </a:xfrm>
          <a:prstGeom prst="rect">
            <a:avLst/>
          </a:prstGeom>
          <a:noFill/>
        </p:spPr>
      </p:pic>
      <p:sp>
        <p:nvSpPr>
          <p:cNvPr id="72713" name="Rectangle 9"/>
          <p:cNvSpPr>
            <a:spLocks noChangeArrowheads="1"/>
          </p:cNvSpPr>
          <p:nvPr/>
        </p:nvSpPr>
        <p:spPr bwMode="auto">
          <a:xfrm>
            <a:off x="908050" y="4103688"/>
            <a:ext cx="3349625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Я - крепкое, хрустящее, 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Чудо настоящее. 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Зелёное и красное – 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Кожица атласная. 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Яблочко румяное 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Детям всем желанное!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7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7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7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1052513" y="6948488"/>
            <a:ext cx="4703762" cy="143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ru-RU" sz="8800">
                <a:solidFill>
                  <a:srgbClr val="009900"/>
                </a:solidFill>
                <a:latin typeface="Times New Roman" pitchFamily="18" charset="0"/>
              </a:rPr>
              <a:t>ВИШНЯ</a:t>
            </a:r>
          </a:p>
        </p:txBody>
      </p:sp>
      <p:pic>
        <p:nvPicPr>
          <p:cNvPr id="6148" name="Picture 4" descr="d17b9d9a00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1438" y="611188"/>
            <a:ext cx="3813175" cy="4105275"/>
          </a:xfrm>
          <a:prstGeom prst="rect">
            <a:avLst/>
          </a:prstGeom>
          <a:noFill/>
        </p:spPr>
      </p:pic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1268413" y="4787900"/>
            <a:ext cx="3594100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Долгоножка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Хвалится: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- Я ли не красавица?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А всего-то – косточка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Да красненькая кофточка!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endParaRPr lang="ru-RU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1844675" y="6877050"/>
            <a:ext cx="3413125" cy="143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8800">
                <a:solidFill>
                  <a:srgbClr val="009900"/>
                </a:solidFill>
                <a:latin typeface="Times New Roman" pitchFamily="18" charset="0"/>
              </a:rPr>
              <a:t>АЙВА</a:t>
            </a:r>
          </a:p>
        </p:txBody>
      </p:sp>
      <p:pic>
        <p:nvPicPr>
          <p:cNvPr id="8201" name="Picture 9" descr="quince-tree-portuga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6113" y="3492500"/>
            <a:ext cx="3095625" cy="3019425"/>
          </a:xfrm>
          <a:prstGeom prst="rect">
            <a:avLst/>
          </a:prstGeom>
          <a:noFill/>
        </p:spPr>
      </p:pic>
      <p:pic>
        <p:nvPicPr>
          <p:cNvPr id="8203" name="Picture 11" descr="quince_jell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2875" y="900113"/>
            <a:ext cx="3810000" cy="2324100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1484313" y="6804025"/>
            <a:ext cx="4275137" cy="143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ru-RU" sz="8800">
                <a:solidFill>
                  <a:srgbClr val="009900"/>
                </a:solidFill>
                <a:latin typeface="Times New Roman" pitchFamily="18" charset="0"/>
              </a:rPr>
              <a:t>БАНАН</a:t>
            </a:r>
          </a:p>
        </p:txBody>
      </p:sp>
      <p:pic>
        <p:nvPicPr>
          <p:cNvPr id="66564" name="Picture 4" descr="2e69521840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3019988">
            <a:off x="1745456" y="423070"/>
            <a:ext cx="3438525" cy="3529012"/>
          </a:xfrm>
          <a:prstGeom prst="rect">
            <a:avLst/>
          </a:prstGeom>
          <a:noFill/>
        </p:spPr>
      </p:pic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836613" y="4643438"/>
            <a:ext cx="3824287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Я - заморский гость, банан, 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Переплыл я океан. 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Меня солнце попросило 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Передать свою вам силу.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1125538" y="6948488"/>
            <a:ext cx="4548187" cy="143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8800">
                <a:solidFill>
                  <a:srgbClr val="009900"/>
                </a:solidFill>
                <a:latin typeface="Times New Roman" pitchFamily="18" charset="0"/>
              </a:rPr>
              <a:t>АЛЫЧА</a:t>
            </a:r>
          </a:p>
        </p:txBody>
      </p:sp>
      <p:pic>
        <p:nvPicPr>
          <p:cNvPr id="10245" name="Picture 5" descr="alich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92375" y="3995738"/>
            <a:ext cx="3705225" cy="2473325"/>
          </a:xfrm>
          <a:prstGeom prst="rect">
            <a:avLst/>
          </a:prstGeom>
          <a:noFill/>
        </p:spPr>
      </p:pic>
      <p:pic>
        <p:nvPicPr>
          <p:cNvPr id="10247" name="Picture 7" descr="1218716419_4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150" y="1042988"/>
            <a:ext cx="3400425" cy="2381250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Text Box 3"/>
          <p:cNvSpPr txBox="1">
            <a:spLocks noChangeArrowheads="1"/>
          </p:cNvSpPr>
          <p:nvPr/>
        </p:nvSpPr>
        <p:spPr bwMode="auto">
          <a:xfrm>
            <a:off x="1412875" y="6948488"/>
            <a:ext cx="4246563" cy="143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8800">
                <a:solidFill>
                  <a:srgbClr val="009900"/>
                </a:solidFill>
                <a:latin typeface="Times New Roman" pitchFamily="18" charset="0"/>
              </a:rPr>
              <a:t>СЛИВА</a:t>
            </a:r>
          </a:p>
        </p:txBody>
      </p:sp>
      <p:pic>
        <p:nvPicPr>
          <p:cNvPr id="68612" name="Picture 4" descr="8b41cdf75ca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4675" y="900113"/>
            <a:ext cx="3225800" cy="3240087"/>
          </a:xfrm>
          <a:prstGeom prst="rect">
            <a:avLst/>
          </a:prstGeom>
          <a:noFill/>
        </p:spPr>
      </p:pic>
      <p:sp>
        <p:nvSpPr>
          <p:cNvPr id="68613" name="Rectangle 5"/>
          <p:cNvSpPr>
            <a:spLocks noChangeArrowheads="1"/>
          </p:cNvSpPr>
          <p:nvPr/>
        </p:nvSpPr>
        <p:spPr bwMode="auto">
          <a:xfrm>
            <a:off x="1557338" y="4427538"/>
            <a:ext cx="3946525" cy="380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Слива лиловая,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Наша – садовая,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Вкусная, нежная,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Очень полезная.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А еще из сливы спелой</a:t>
            </a:r>
            <a:br>
              <a:rPr lang="ru-RU" sz="2400" b="0">
                <a:solidFill>
                  <a:srgbClr val="009900"/>
                </a:solidFill>
                <a:latin typeface="Times New Roman" pitchFamily="18" charset="0"/>
              </a:rPr>
            </a:br>
            <a:r>
              <a:rPr lang="ru-RU" sz="2400" b="0">
                <a:solidFill>
                  <a:srgbClr val="009900"/>
                </a:solidFill>
                <a:latin typeface="Times New Roman" pitchFamily="18" charset="0"/>
              </a:rPr>
              <a:t>Мы повидло можем сделать!</a:t>
            </a:r>
            <a:r>
              <a:rPr lang="ru-RU" b="0"/>
              <a:t/>
            </a:r>
            <a:br>
              <a:rPr lang="ru-RU" b="0"/>
            </a:br>
            <a:endParaRPr lang="ru-RU" b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0" b="1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Chicag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0" b="1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Chicago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138</Words>
  <Application>Microsoft Office PowerPoint</Application>
  <PresentationFormat>Экран (4:3)</PresentationFormat>
  <Paragraphs>57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7" baseType="lpstr">
      <vt:lpstr>Chicago</vt:lpstr>
      <vt:lpstr>Times New Roman</vt:lpstr>
      <vt:lpstr>Default Design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Frukti</dc:title>
  <dc:creator>L. Lazareva</dc:creator>
  <cp:lastModifiedBy>ВАЛЕРИЙ</cp:lastModifiedBy>
  <cp:revision>27</cp:revision>
  <dcterms:created xsi:type="dcterms:W3CDTF">2002-09-17T14:02:46Z</dcterms:created>
  <dcterms:modified xsi:type="dcterms:W3CDTF">2022-12-17T13:22:05Z</dcterms:modified>
</cp:coreProperties>
</file>